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29"/>
  </p:notesMasterIdLst>
  <p:sldIdLst>
    <p:sldId id="256" r:id="rId13"/>
    <p:sldId id="271" r:id="rId14"/>
    <p:sldId id="272" r:id="rId15"/>
    <p:sldId id="268" r:id="rId16"/>
    <p:sldId id="263" r:id="rId17"/>
    <p:sldId id="264" r:id="rId18"/>
    <p:sldId id="265" r:id="rId19"/>
    <p:sldId id="266" r:id="rId20"/>
    <p:sldId id="259" r:id="rId21"/>
    <p:sldId id="273" r:id="rId22"/>
    <p:sldId id="274" r:id="rId23"/>
    <p:sldId id="275" r:id="rId24"/>
    <p:sldId id="276" r:id="rId25"/>
    <p:sldId id="277" r:id="rId26"/>
    <p:sldId id="270" r:id="rId27"/>
    <p:sldId id="278" r:id="rId2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rgbClr val="5F7BAE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rgbClr val="5F7BAE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rgbClr val="5F7BAE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rgbClr val="5F7BAE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rgbClr val="5F7BAE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4000" kern="1200">
        <a:solidFill>
          <a:srgbClr val="5F7BAE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4000" kern="1200">
        <a:solidFill>
          <a:srgbClr val="5F7BAE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4000" kern="1200">
        <a:solidFill>
          <a:srgbClr val="5F7BAE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4000" kern="1200">
        <a:solidFill>
          <a:srgbClr val="5F7BAE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320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18-24</c:v>
                </c:pt>
              </c:strCache>
            </c:strRef>
          </c:tx>
          <c:marker>
            <c:symbol val="none"/>
          </c:marker>
          <c:cat>
            <c:numRef>
              <c:f>Sheet1!$A$2:$A$3</c:f>
              <c:numCache>
                <c:formatCode>General</c:formatCode>
                <c:ptCount val="2"/>
                <c:pt idx="0">
                  <c:v>2009.0</c:v>
                </c:pt>
                <c:pt idx="1">
                  <c:v>2011.0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15.0</c:v>
                </c:pt>
                <c:pt idx="1">
                  <c:v>12.5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</c:v>
                </c:pt>
              </c:strCache>
            </c:strRef>
          </c:tx>
          <c:marker>
            <c:symbol val="none"/>
          </c:marker>
          <c:cat>
            <c:numRef>
              <c:f>Sheet1!$A$2:$A$3</c:f>
              <c:numCache>
                <c:formatCode>General</c:formatCode>
                <c:ptCount val="2"/>
                <c:pt idx="0">
                  <c:v>2009.0</c:v>
                </c:pt>
                <c:pt idx="1">
                  <c:v>2011.0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16.4</c:v>
                </c:pt>
                <c:pt idx="1">
                  <c:v>16.0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</c:v>
                </c:pt>
              </c:strCache>
            </c:strRef>
          </c:tx>
          <c:marker>
            <c:symbol val="none"/>
          </c:marker>
          <c:cat>
            <c:numRef>
              <c:f>Sheet1!$A$2:$A$3</c:f>
              <c:numCache>
                <c:formatCode>General</c:formatCode>
                <c:ptCount val="2"/>
                <c:pt idx="0">
                  <c:v>2009.0</c:v>
                </c:pt>
                <c:pt idx="1">
                  <c:v>2011.0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15.1</c:v>
                </c:pt>
                <c:pt idx="1">
                  <c:v>14.5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</c:v>
                </c:pt>
              </c:strCache>
            </c:strRef>
          </c:tx>
          <c:marker>
            <c:symbol val="none"/>
          </c:marker>
          <c:cat>
            <c:numRef>
              <c:f>Sheet1!$A$2:$A$3</c:f>
              <c:numCache>
                <c:formatCode>General</c:formatCode>
                <c:ptCount val="2"/>
                <c:pt idx="0">
                  <c:v>2009.0</c:v>
                </c:pt>
                <c:pt idx="1">
                  <c:v>2011.0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19.0</c:v>
                </c:pt>
                <c:pt idx="1">
                  <c:v>19.0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55-64</c:v>
                </c:pt>
              </c:strCache>
            </c:strRef>
          </c:tx>
          <c:marker>
            <c:symbol val="none"/>
          </c:marker>
          <c:cat>
            <c:numRef>
              <c:f>Sheet1!$A$2:$A$3</c:f>
              <c:numCache>
                <c:formatCode>General</c:formatCode>
                <c:ptCount val="2"/>
                <c:pt idx="0">
                  <c:v>2009.0</c:v>
                </c:pt>
                <c:pt idx="1">
                  <c:v>2011.0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16.9</c:v>
                </c:pt>
                <c:pt idx="1">
                  <c:v>16.2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&gt; 65</c:v>
                </c:pt>
              </c:strCache>
            </c:strRef>
          </c:tx>
          <c:marker>
            <c:symbol val="none"/>
          </c:marker>
          <c:cat>
            <c:numRef>
              <c:f>Sheet1!$A$2:$A$3</c:f>
              <c:numCache>
                <c:formatCode>General</c:formatCode>
                <c:ptCount val="2"/>
                <c:pt idx="0">
                  <c:v>2009.0</c:v>
                </c:pt>
                <c:pt idx="1">
                  <c:v>2011.0</c:v>
                </c:pt>
              </c:numCache>
            </c:num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8.1</c:v>
                </c:pt>
                <c:pt idx="1">
                  <c:v>8.7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5626840"/>
        <c:axId val="517038920"/>
      </c:lineChart>
      <c:catAx>
        <c:axId val="565626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7038920"/>
        <c:crosses val="autoZero"/>
        <c:auto val="1"/>
        <c:lblAlgn val="ctr"/>
        <c:lblOffset val="100"/>
        <c:noMultiLvlLbl val="0"/>
      </c:catAx>
      <c:valAx>
        <c:axId val="517038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5626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43D09-CDEB-6C43-BA74-085C881C1D19}" type="datetimeFigureOut">
              <a:rPr lang="en-US" smtClean="0"/>
              <a:t>13/06/13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CECA-8687-174F-9A60-4D70C78D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8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Dados do IBGE </a:t>
            </a:r>
            <a:r>
              <a:rPr lang="en-US" dirty="0" err="1" smtClean="0"/>
              <a:t>mostra</a:t>
            </a:r>
            <a:r>
              <a:rPr lang="en-US" dirty="0" smtClean="0"/>
              <a:t> um </a:t>
            </a:r>
            <a:r>
              <a:rPr lang="en-US" dirty="0" err="1" smtClean="0"/>
              <a:t>crescimento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participaçã</a:t>
            </a:r>
            <a:r>
              <a:rPr lang="pt-BR" dirty="0" smtClean="0"/>
              <a:t>o relativa da população com 65 anos ou mais, que era de 4,8% em 1991, passando a 5,9% em 2000</a:t>
            </a:r>
          </a:p>
          <a:p>
            <a:r>
              <a:rPr lang="pt-BR" dirty="0" smtClean="0"/>
              <a:t>e chegando a 7,4% em 2010.  (11% acima de 60 anos censo 2010)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46B5-B228-4416-8BDC-84ECAEBAE076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sz="1400" smtClean="0"/>
              <a:t>De maneira geral 80% dso fumantes querem deixar de fumar. Porém a maioria deles enfrentam uma situação chamado ambivalência.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400" smtClean="0"/>
              <a:t>Os fumantes querem deixar de fumar e ao mesmo tempo não querem. Isso é comum pois eles foram capturados pelo ciclo da depenD6encia.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400" smtClean="0"/>
              <a:t>O fumante sente como se não pudesse sobreviver em certas situações sem o cigarro, mas mesmo assim o seu lado racional sabe objetivamente que isso não é verdade e mesmo sabendo que ele não quer mais ser um fumante, ele se sente inseguro e  não decide </a:t>
            </a:r>
          </a:p>
          <a:p>
            <a:pPr algn="just" eaLnBrk="1" hangingPunct="1">
              <a:spcBef>
                <a:spcPct val="0"/>
              </a:spcBef>
            </a:pPr>
            <a:endParaRPr lang="en-US" sz="1400" b="1" smtClean="0"/>
          </a:p>
          <a:p>
            <a:pPr algn="just" eaLnBrk="1" hangingPunct="1">
              <a:spcBef>
                <a:spcPct val="0"/>
              </a:spcBef>
            </a:pPr>
            <a:r>
              <a:rPr lang="en-US" sz="1400" smtClean="0"/>
              <a:t>Ë PRECISO QUE O PROFISSIONAL DE SAÚDE RECONHEÇAe ENTENDA  ESSA situação DO FUMANTE E SAIBA DAR UM EMPURRÃOZINHO PARA QUE ELE TOME UM DECISÃO.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400" smtClean="0"/>
              <a:t>É preciso portanto que o profisional de saúde entenda esse modelo de comportamento e possa trabalhar para estimular seu paciente fumante a partir para ação  no processo de cessação de fumar.</a:t>
            </a:r>
          </a:p>
          <a:p>
            <a:pPr algn="just" eaLnBrk="1" hangingPunct="1">
              <a:spcBef>
                <a:spcPct val="0"/>
              </a:spcBef>
            </a:pPr>
            <a:endParaRPr lang="en-US" sz="1400" smtClean="0"/>
          </a:p>
          <a:p>
            <a:pPr algn="just" eaLnBrk="1" hangingPunct="1">
              <a:spcBef>
                <a:spcPct val="0"/>
              </a:spcBef>
            </a:pPr>
            <a:endParaRPr lang="pt-BR" sz="11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pt-BR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smtClean="0">
                <a:latin typeface="Arial" pitchFamily="34" charset="0"/>
                <a:ea typeface="MS PGothic" pitchFamily="34" charset="-128"/>
                <a:cs typeface="Arial" pitchFamily="34" charset="0"/>
              </a:rPr>
              <a:t>Neste slide está demonstrado a indicação mais atual para o tratamento medicamentoso do tabagismo. É muito importante avaliar esta indicação, pois vimos que o sucesso do paciente depende da associação com o tratamento medicamentoso.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5747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10995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59421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92281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069515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2374900"/>
            <a:ext cx="59817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74900"/>
            <a:ext cx="59817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60201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50920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64052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112934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594101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676579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322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1350" y="3175000"/>
            <a:ext cx="3028950" cy="34036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3175000"/>
            <a:ext cx="8934450" cy="34036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51036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1350" y="152400"/>
            <a:ext cx="3028950" cy="87249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52400"/>
            <a:ext cx="8934450" cy="87249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5095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64757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15805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874081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2374900"/>
            <a:ext cx="320675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650" y="2374900"/>
            <a:ext cx="320675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1082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07977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98519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000177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083909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8188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16066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4022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1350" y="152400"/>
            <a:ext cx="3028950" cy="87249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52400"/>
            <a:ext cx="8934450" cy="87249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30298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94458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94066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928411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374900"/>
            <a:ext cx="231775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2550" y="2374900"/>
            <a:ext cx="231775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62195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48792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8446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522781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24415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1811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780936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02242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1350" y="152400"/>
            <a:ext cx="3028950" cy="87249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52400"/>
            <a:ext cx="8934450" cy="87249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8597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4827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2374900"/>
            <a:ext cx="59817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74900"/>
            <a:ext cx="59817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9225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925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60831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07795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42045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592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01004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906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1350" y="152400"/>
            <a:ext cx="3028950" cy="87249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52400"/>
            <a:ext cx="8934450" cy="87249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61996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9536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255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75804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4787900"/>
            <a:ext cx="320675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650" y="4787900"/>
            <a:ext cx="320675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35468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001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7202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09169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71532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306298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787316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0204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68925" y="1409700"/>
            <a:ext cx="1641475" cy="66802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409700"/>
            <a:ext cx="4772025" cy="66802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9534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1877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08971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573402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7834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79873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4468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5346700"/>
            <a:ext cx="5981700" cy="123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46700"/>
            <a:ext cx="5981700" cy="123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70510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99095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36947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76598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85434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1350" y="2276475"/>
            <a:ext cx="3028950" cy="64738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2276475"/>
            <a:ext cx="8934450" cy="6473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6640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75018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65940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925033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24331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249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09598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00160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254017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2136323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12085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52482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1350" y="2276475"/>
            <a:ext cx="3028950" cy="64357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2276475"/>
            <a:ext cx="89344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47378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67251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38581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417541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5410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50074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796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18700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33035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275616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971416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94803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26091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2317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01466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24810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058845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1270000"/>
            <a:ext cx="59817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9817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84476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09025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03775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203390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062613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1824726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25138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1350" y="390525"/>
            <a:ext cx="3028950" cy="809307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390525"/>
            <a:ext cx="8934450" cy="809307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82740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59122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7698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100620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247492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93412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11178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84352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549342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57269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778984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22337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1350" y="152400"/>
            <a:ext cx="3028950" cy="85598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52400"/>
            <a:ext cx="8934450" cy="8559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26106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5935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26114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2499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460316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2374900"/>
            <a:ext cx="320675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650" y="2374900"/>
            <a:ext cx="320675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19497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40429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46923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522824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278659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034224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78756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1350" y="152400"/>
            <a:ext cx="3028950" cy="87249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52400"/>
            <a:ext cx="8934450" cy="87249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760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3175000"/>
            <a:ext cx="121158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5346700"/>
            <a:ext cx="121158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2pPr>
      <a:lvl3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3pPr>
      <a:lvl4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4pPr>
      <a:lvl5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52400"/>
            <a:ext cx="121158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2374900"/>
            <a:ext cx="12115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2pPr>
      <a:lvl3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3pPr>
      <a:lvl4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4pPr>
      <a:lvl5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9pPr>
    </p:titleStyle>
    <p:bodyStyle>
      <a:lvl1pPr marL="7874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12446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6891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21463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6035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30607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5179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9751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4323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52400"/>
            <a:ext cx="121158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2374900"/>
            <a:ext cx="65659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2pPr>
      <a:lvl3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3pPr>
      <a:lvl4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4pPr>
      <a:lvl5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9pPr>
    </p:titleStyle>
    <p:bodyStyle>
      <a:lvl1pPr marL="7874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12446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6891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21463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6035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30607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5179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9751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4323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52400"/>
            <a:ext cx="121158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374900"/>
            <a:ext cx="47879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2pPr>
      <a:lvl3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3pPr>
      <a:lvl4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4pPr>
      <a:lvl5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9pPr>
    </p:titleStyle>
    <p:bodyStyle>
      <a:lvl1pPr marL="7874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12446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6891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21463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6035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30607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5179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9751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4323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52400"/>
            <a:ext cx="121158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2374900"/>
            <a:ext cx="12115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2pPr>
      <a:lvl3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3pPr>
      <a:lvl4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4pPr>
      <a:lvl5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9pPr>
    </p:titleStyle>
    <p:bodyStyle>
      <a:lvl1pPr marL="8255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12827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7272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21844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6416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30988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5560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40132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4704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409700"/>
            <a:ext cx="65659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4787900"/>
            <a:ext cx="65659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527800"/>
            <a:ext cx="121158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2pPr>
      <a:lvl3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3pPr>
      <a:lvl4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4pPr>
      <a:lvl5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3175000"/>
            <a:ext cx="121158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2pPr>
      <a:lvl3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3pPr>
      <a:lvl4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4pPr>
      <a:lvl5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2pPr>
      <a:lvl3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3pPr>
      <a:lvl4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4pPr>
      <a:lvl5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9pPr>
    </p:titleStyle>
    <p:bodyStyle>
      <a:lvl1pPr marL="8763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13335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7780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22352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6924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31496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6068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40640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5212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270000"/>
            <a:ext cx="12115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2pPr>
      <a:lvl3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3pPr>
      <a:lvl4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4pPr>
      <a:lvl5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9pPr>
    </p:titleStyle>
    <p:bodyStyle>
      <a:lvl1pPr marL="825500" indent="-393700" algn="l" rtl="0" fontAlgn="base">
        <a:spcBef>
          <a:spcPts val="4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1282700" indent="-393700" algn="l" rtl="0" fontAlgn="base">
        <a:spcBef>
          <a:spcPts val="4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727200" indent="-393700" algn="l" rtl="0" fontAlgn="base">
        <a:spcBef>
          <a:spcPts val="4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2184400" indent="-393700" algn="l" rtl="0" fontAlgn="base">
        <a:spcBef>
          <a:spcPts val="4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641600" indent="-393700" algn="l" rtl="0" fontAlgn="base">
        <a:spcBef>
          <a:spcPts val="4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3098800" indent="-393700" algn="l" rtl="0" fontAlgn="base">
        <a:spcBef>
          <a:spcPts val="4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556000" indent="-393700" algn="l" rtl="0" fontAlgn="base">
        <a:spcBef>
          <a:spcPts val="4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4013200" indent="-393700" algn="l" rtl="0" fontAlgn="base">
        <a:spcBef>
          <a:spcPts val="4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470400" indent="-393700" algn="l" rtl="0" fontAlgn="base">
        <a:spcBef>
          <a:spcPts val="4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52400"/>
            <a:ext cx="121158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2pPr>
      <a:lvl3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3pPr>
      <a:lvl4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4pPr>
      <a:lvl5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9pPr>
    </p:titleStyle>
    <p:bodyStyle>
      <a:lvl1pPr marL="8763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13335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7780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22352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6924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31496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6068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40640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521200" indent="-393700" algn="l" rtl="0" fontAlgn="base">
        <a:spcBef>
          <a:spcPts val="3000"/>
        </a:spcBef>
        <a:spcAft>
          <a:spcPct val="0"/>
        </a:spcAft>
        <a:buSzPct val="5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52400"/>
            <a:ext cx="121158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2374900"/>
            <a:ext cx="65659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2pPr>
      <a:lvl3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3pPr>
      <a:lvl4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4pPr>
      <a:lvl5pPr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9pPr>
    </p:titleStyle>
    <p:bodyStyle>
      <a:lvl1pPr marL="7874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12446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6891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21463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6035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30607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5179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9751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432300" indent="-355600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Tabagismo </a:t>
            </a:r>
            <a:br>
              <a:rPr lang="en-US"/>
            </a:br>
            <a:r>
              <a:rPr lang="en-US"/>
              <a:t>na terceira idade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algn="r">
              <a:tabLst>
                <a:tab pos="838200" algn="l"/>
                <a:tab pos="838200" algn="l"/>
              </a:tabLst>
            </a:pPr>
            <a:r>
              <a:rPr lang="en-US"/>
              <a:t>Marcelo Fouad Rabahi</a:t>
            </a:r>
          </a:p>
          <a:p>
            <a:pPr algn="r">
              <a:tabLst>
                <a:tab pos="838200" algn="l"/>
                <a:tab pos="838200" algn="l"/>
              </a:tabLst>
            </a:pPr>
            <a:r>
              <a:rPr lang="en-US" sz="2400"/>
              <a:t>Professor Titular  FM/UFG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829992" y="0"/>
            <a:ext cx="7321974" cy="15285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28692" tIns="63217" rIns="128692" bIns="63217">
            <a:spAutoFit/>
          </a:bodyPr>
          <a:lstStyle/>
          <a:p>
            <a:pPr algn="ctr"/>
            <a:r>
              <a:rPr lang="pt-BR" sz="4600" b="1" i="1" dirty="0">
                <a:solidFill>
                  <a:srgbClr val="990000"/>
                </a:solidFill>
                <a:latin typeface="Lucida Sans" pitchFamily="34" charset="0"/>
              </a:rPr>
              <a:t> Ambivalência do Fumante </a:t>
            </a:r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-361244" y="7159415"/>
            <a:ext cx="14657493" cy="2257"/>
          </a:xfrm>
          <a:prstGeom prst="line">
            <a:avLst/>
          </a:prstGeom>
          <a:noFill/>
          <a:ln w="50800">
            <a:noFill/>
            <a:round/>
            <a:headEnd/>
            <a:tailEnd/>
          </a:ln>
        </p:spPr>
        <p:txBody>
          <a:bodyPr wrap="none" lIns="130046" tIns="65023" rIns="130046" bIns="65023" anchor="ctr"/>
          <a:lstStyle/>
          <a:p>
            <a:endParaRPr lang="pt-BR"/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7366496" y="2356520"/>
            <a:ext cx="6068907" cy="136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Acho  que  não vou conseguir...</a:t>
            </a: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381720" y="2068488"/>
            <a:ext cx="4334933" cy="19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Tenho que deixar de fumar...</a:t>
            </a: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7942560" y="4660776"/>
            <a:ext cx="4637476" cy="4067209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6699"/>
            </a:outerShdw>
          </a:effectLst>
        </p:spPr>
        <p:txBody>
          <a:bodyPr lIns="128692" tIns="63217" rIns="128692" bIns="6321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Sorts" pitchFamily="2" charset="2"/>
              <a:buChar char="4"/>
              <a:defRPr/>
            </a:pPr>
            <a:r>
              <a:rPr lang="pt-BR" sz="3600" b="1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pt-BR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medos: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0000"/>
              <a:buFont typeface="Monotype Sorts" pitchFamily="2" charset="2"/>
              <a:buChar char="l"/>
              <a:defRPr/>
            </a:pPr>
            <a:r>
              <a:rPr lang="pt-BR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do sofrimento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0000"/>
              <a:buFont typeface="Monotype Sorts" pitchFamily="2" charset="2"/>
              <a:buChar char="l"/>
              <a:defRPr/>
            </a:pPr>
            <a:r>
              <a:rPr lang="pt-BR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de não saber lidar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0000"/>
              <a:defRPr/>
            </a:pPr>
            <a:r>
              <a:rPr lang="pt-BR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com os problemas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0000"/>
              <a:defRPr/>
            </a:pPr>
            <a:r>
              <a:rPr lang="pt-BR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do fracasso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0000"/>
              <a:buFont typeface="Monotype Sorts" pitchFamily="2" charset="2"/>
              <a:buChar char="l"/>
              <a:defRPr/>
            </a:pPr>
            <a:r>
              <a:rPr lang="pt-BR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pressão social</a:t>
            </a:r>
            <a:endParaRPr lang="pt-BR" sz="3600" b="1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237704" y="4084712"/>
            <a:ext cx="4637476" cy="4436541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6699"/>
            </a:outerShdw>
          </a:effectLst>
        </p:spPr>
        <p:txBody>
          <a:bodyPr lIns="128692" tIns="63217" rIns="128692" bIns="6321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Sorts" pitchFamily="2" charset="2"/>
              <a:buChar char="4"/>
              <a:defRPr/>
            </a:pPr>
            <a:r>
              <a:rPr lang="pt-BR" b="1">
                <a:solidFill>
                  <a:srgbClr val="FFFFFF"/>
                </a:solidFill>
                <a:latin typeface="Arial" charset="0"/>
                <a:cs typeface="+mn-cs"/>
              </a:rPr>
              <a:t> C</a:t>
            </a:r>
            <a:r>
              <a:rPr lang="pt-B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onhece: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0000"/>
              <a:buFont typeface="Monotype Sorts" pitchFamily="2" charset="2"/>
              <a:buChar char="l"/>
              <a:defRPr/>
            </a:pPr>
            <a:r>
              <a:rPr lang="pt-B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riscos para a saúde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0000"/>
              <a:buFont typeface="Monotype Sorts" pitchFamily="2" charset="2"/>
              <a:buChar char="l"/>
              <a:defRPr/>
            </a:pPr>
            <a:r>
              <a:rPr lang="pt-B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benefícios de parar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0000"/>
              <a:buFont typeface="Monotype Sorts" pitchFamily="2" charset="2"/>
              <a:buChar char="l"/>
              <a:defRPr/>
            </a:pPr>
            <a:r>
              <a:rPr lang="pt-B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sofre pressão social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912925" y="2275840"/>
          <a:ext cx="2503876" cy="455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3848040" imgH="5478120" progId="">
                  <p:embed/>
                </p:oleObj>
              </mc:Choice>
              <mc:Fallback>
                <p:oleObj name="Clip" r:id="rId4" imgW="3848040" imgH="5478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2925" y="2275840"/>
                        <a:ext cx="2503876" cy="455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63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62848" y="542777"/>
            <a:ext cx="12079104" cy="58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>
                <a:srgbClr val="FFFFFF"/>
              </a:buClr>
              <a:tabLst>
                <a:tab pos="933888" algn="l"/>
                <a:tab pos="1867774" algn="l"/>
                <a:tab pos="2801661" algn="l"/>
                <a:tab pos="3735549" algn="l"/>
                <a:tab pos="4669435" algn="l"/>
                <a:tab pos="5603323" algn="l"/>
                <a:tab pos="6537211" algn="l"/>
                <a:tab pos="7471098" algn="l"/>
                <a:tab pos="8404984" algn="l"/>
                <a:tab pos="9338872" algn="l"/>
                <a:tab pos="10272760" algn="l"/>
                <a:tab pos="11206646" algn="l"/>
              </a:tabLst>
            </a:pPr>
            <a:r>
              <a:rPr lang="en-GB" sz="2100" b="1" dirty="0" smtClean="0">
                <a:solidFill>
                  <a:srgbClr val="FFFFFF"/>
                </a:solidFill>
                <a:ea typeface="msgothic" charset="0"/>
                <a:cs typeface="msgothic" charset="0"/>
              </a:rPr>
              <a:t> </a:t>
            </a:r>
            <a:r>
              <a:rPr lang="en-GB" sz="3400" b="1" dirty="0" err="1">
                <a:solidFill>
                  <a:srgbClr val="FF0000"/>
                </a:solidFill>
                <a:ea typeface="msgothic" charset="0"/>
                <a:cs typeface="msgothic" charset="0"/>
              </a:rPr>
              <a:t>Ciclo</a:t>
            </a:r>
            <a:r>
              <a:rPr lang="en-GB" sz="3400" b="1" dirty="0">
                <a:solidFill>
                  <a:srgbClr val="FF0000"/>
                </a:solidFill>
                <a:ea typeface="msgothic" charset="0"/>
                <a:cs typeface="msgothic" charset="0"/>
              </a:rPr>
              <a:t> da </a:t>
            </a:r>
            <a:r>
              <a:rPr lang="en-GB" sz="3400" b="1" dirty="0" err="1">
                <a:solidFill>
                  <a:srgbClr val="FF0000"/>
                </a:solidFill>
                <a:ea typeface="msgothic" charset="0"/>
                <a:cs typeface="msgothic" charset="0"/>
              </a:rPr>
              <a:t>dependência</a:t>
            </a:r>
            <a:r>
              <a:rPr lang="en-GB" sz="3400" b="1" dirty="0">
                <a:solidFill>
                  <a:srgbClr val="FF0000"/>
                </a:solidFill>
                <a:ea typeface="msgothic" charset="0"/>
                <a:cs typeface="msgothic" charset="0"/>
              </a:rPr>
              <a:t> da </a:t>
            </a:r>
            <a:r>
              <a:rPr lang="en-GB" sz="3400" b="1" dirty="0" err="1">
                <a:solidFill>
                  <a:srgbClr val="FF0000"/>
                </a:solidFill>
                <a:ea typeface="msgothic" charset="0"/>
                <a:cs typeface="msgothic" charset="0"/>
              </a:rPr>
              <a:t>Nicotina</a:t>
            </a:r>
            <a:endParaRPr lang="en-GB" sz="3400" b="1" dirty="0">
              <a:solidFill>
                <a:srgbClr val="FF0000"/>
              </a:solidFill>
              <a:ea typeface="msgothic" charset="0"/>
              <a:cs typeface="msgothic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6385" y="8917928"/>
            <a:ext cx="3393536" cy="565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4368" y="1626285"/>
            <a:ext cx="11100160" cy="64928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86654" y="8256376"/>
            <a:ext cx="5572608" cy="32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>
                <a:srgbClr val="FFFFFF"/>
              </a:buClr>
              <a:tabLst>
                <a:tab pos="933888" algn="l"/>
                <a:tab pos="1867774" algn="l"/>
                <a:tab pos="2801661" algn="l"/>
                <a:tab pos="3735549" algn="l"/>
                <a:tab pos="4669435" algn="l"/>
              </a:tabLst>
            </a:pPr>
            <a:r>
              <a:rPr lang="en-GB" sz="2000" b="1" dirty="0" err="1">
                <a:solidFill>
                  <a:srgbClr val="FF0000"/>
                </a:solidFill>
                <a:ea typeface="msgothic" charset="0"/>
                <a:cs typeface="msgothic" charset="0"/>
              </a:rPr>
              <a:t>Benowitz</a:t>
            </a:r>
            <a:r>
              <a:rPr lang="en-GB" sz="2000" b="1" dirty="0">
                <a:solidFill>
                  <a:srgbClr val="FF0000"/>
                </a:solidFill>
                <a:ea typeface="msgothic" charset="0"/>
                <a:cs typeface="msgothic" charset="0"/>
              </a:rPr>
              <a:t> N. N </a:t>
            </a:r>
            <a:r>
              <a:rPr lang="en-GB" sz="2000" b="1" dirty="0" err="1">
                <a:solidFill>
                  <a:srgbClr val="FF0000"/>
                </a:solidFill>
                <a:ea typeface="msgothic" charset="0"/>
                <a:cs typeface="msgothic" charset="0"/>
              </a:rPr>
              <a:t>Engl</a:t>
            </a:r>
            <a:r>
              <a:rPr lang="en-GB" sz="2000" b="1" dirty="0">
                <a:solidFill>
                  <a:srgbClr val="FF0000"/>
                </a:solidFill>
                <a:ea typeface="msgothic" charset="0"/>
                <a:cs typeface="msgothic" charset="0"/>
              </a:rPr>
              <a:t> J Med 2010;362:2295-2303</a:t>
            </a:r>
          </a:p>
        </p:txBody>
      </p:sp>
    </p:spTree>
    <p:extLst>
      <p:ext uri="{BB962C8B-B14F-4D97-AF65-F5344CB8AC3E}">
        <p14:creationId xmlns:p14="http://schemas.microsoft.com/office/powerpoint/2010/main" val="326791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Click to view next slide"/>
          <p:cNvPicPr>
            <a:picLocks noChangeAspect="1" noChangeArrowheads="1"/>
          </p:cNvPicPr>
          <p:nvPr/>
        </p:nvPicPr>
        <p:blipFill>
          <a:blip r:embed="rId2" cstate="print"/>
          <a:srcRect l="42520" t="24016" r="24016" b="20013"/>
          <a:stretch>
            <a:fillRect/>
          </a:stretch>
        </p:blipFill>
        <p:spPr bwMode="auto">
          <a:xfrm>
            <a:off x="9062684" y="1702048"/>
            <a:ext cx="2560822" cy="66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051623" y="3341511"/>
            <a:ext cx="7363366" cy="36869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marL="487672" indent="-487672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pt-BR" sz="2800" b="1"/>
              <a:t>1: avaliar a dependência nicotínica e a motivação para deixar de fumar</a:t>
            </a:r>
            <a:endParaRPr lang="en-US" sz="2800" b="1"/>
          </a:p>
          <a:p>
            <a:pPr marL="487672" indent="-487672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pt-BR" sz="2800" b="1"/>
              <a:t>2: criar vínculo e adequar discurso à motivação</a:t>
            </a:r>
          </a:p>
          <a:p>
            <a:pPr marL="487672" indent="-487672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pt-BR" sz="2800" b="1"/>
              <a:t>3: oferecer tratamento adequado à motivação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33848" y="30240"/>
            <a:ext cx="7147031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chemeClr val="bg1"/>
            </a:outerShdw>
          </a:effectLst>
        </p:spPr>
        <p:txBody>
          <a:bodyPr lIns="130046" tIns="65023" rIns="130046" bIns="65023" anchor="ctr"/>
          <a:lstStyle/>
          <a:p>
            <a:pPr>
              <a:defRPr/>
            </a:pPr>
            <a:r>
              <a:rPr lang="pt-BR" b="1" dirty="0">
                <a:solidFill>
                  <a:srgbClr val="0070C0"/>
                </a:solidFill>
              </a:rPr>
              <a:t>Avaliação inicial do fumante</a:t>
            </a:r>
          </a:p>
          <a:p>
            <a:pPr>
              <a:defRPr/>
            </a:pPr>
            <a:r>
              <a:rPr lang="pt-BR" sz="3400" b="1" dirty="0">
                <a:solidFill>
                  <a:srgbClr val="0070C0"/>
                </a:solidFill>
              </a:rPr>
              <a:t>Rotina de avaliação</a:t>
            </a:r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255307" y="8870844"/>
            <a:ext cx="8284540" cy="56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eaLnBrk="0" hangingPunct="0"/>
            <a:r>
              <a:rPr lang="en-US" sz="1400" b="1" dirty="0"/>
              <a:t>Reichert J, </a:t>
            </a:r>
            <a:r>
              <a:rPr lang="en-US" sz="1400" b="1" dirty="0" err="1"/>
              <a:t>Araújo</a:t>
            </a:r>
            <a:r>
              <a:rPr lang="en-US" sz="1400" b="1" dirty="0"/>
              <a:t> AJ, </a:t>
            </a:r>
            <a:r>
              <a:rPr lang="en-US" sz="1400" b="1" dirty="0" err="1"/>
              <a:t>Gonçalves</a:t>
            </a:r>
            <a:r>
              <a:rPr lang="en-US" sz="1400" b="1" dirty="0"/>
              <a:t> CMC, Godoy I, </a:t>
            </a:r>
            <a:r>
              <a:rPr lang="en-US" sz="1400" b="1" dirty="0" err="1"/>
              <a:t>Chatkin</a:t>
            </a:r>
            <a:r>
              <a:rPr lang="en-US" sz="1400" b="1" dirty="0"/>
              <a:t> JM, Sales MPU, Santos SR. </a:t>
            </a:r>
            <a:r>
              <a:rPr lang="en-US" sz="1400" b="1" dirty="0" err="1"/>
              <a:t>Diretrizes</a:t>
            </a:r>
            <a:r>
              <a:rPr lang="en-US" sz="1400" b="1" dirty="0"/>
              <a:t> </a:t>
            </a:r>
            <a:r>
              <a:rPr lang="en-US" sz="1400" b="1" dirty="0" err="1"/>
              <a:t>para</a:t>
            </a:r>
            <a:r>
              <a:rPr lang="en-US" sz="1400" b="1" dirty="0"/>
              <a:t> </a:t>
            </a:r>
            <a:r>
              <a:rPr lang="en-US" sz="1400" b="1" dirty="0" err="1"/>
              <a:t>cessação</a:t>
            </a:r>
            <a:r>
              <a:rPr lang="en-US" sz="1400" b="1" dirty="0"/>
              <a:t> do </a:t>
            </a:r>
            <a:r>
              <a:rPr lang="en-US" sz="1400" b="1" dirty="0" err="1"/>
              <a:t>tabagismo</a:t>
            </a:r>
            <a:r>
              <a:rPr lang="en-US" sz="1400" b="1" dirty="0"/>
              <a:t> – 2008. J Bras </a:t>
            </a:r>
            <a:r>
              <a:rPr lang="en-US" sz="1400" b="1" dirty="0" err="1"/>
              <a:t>Pneumol</a:t>
            </a:r>
            <a:r>
              <a:rPr lang="en-US" sz="1400" b="1" dirty="0"/>
              <a:t>. 2008;34(10):845-80</a:t>
            </a:r>
            <a:r>
              <a:rPr lang="en-US" sz="1100" b="1" dirty="0"/>
              <a:t>.</a:t>
            </a:r>
            <a:endParaRPr lang="en-US" sz="1100" b="1" dirty="0"/>
          </a:p>
        </p:txBody>
      </p:sp>
      <p:sp>
        <p:nvSpPr>
          <p:cNvPr id="21510" name="Rectangle 12"/>
          <p:cNvSpPr>
            <a:spLocks noChangeArrowheads="1"/>
          </p:cNvSpPr>
          <p:nvPr/>
        </p:nvSpPr>
        <p:spPr bwMode="auto">
          <a:xfrm>
            <a:off x="8448216" y="1497225"/>
            <a:ext cx="3640542" cy="727230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scene3d>
            <a:camera prst="legacyObliqueTopRight">
              <a:rot lat="0" lon="300000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lIns="130046" tIns="65023" rIns="130046" bIns="65023" anchor="ctr">
            <a:flatTx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33493" y="2600962"/>
            <a:ext cx="12246187" cy="62111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marL="487672" indent="-487672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pt-BR" b="1" dirty="0"/>
              <a:t>Estratégias:</a:t>
            </a:r>
          </a:p>
          <a:p>
            <a:pPr marL="487672" indent="-487672" algn="l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pt-BR" b="1" dirty="0"/>
              <a:t> revisão da história </a:t>
            </a:r>
            <a:r>
              <a:rPr lang="pt-BR" b="1" dirty="0" err="1"/>
              <a:t>tabágística</a:t>
            </a:r>
            <a:endParaRPr lang="pt-BR" b="1" dirty="0"/>
          </a:p>
          <a:p>
            <a:pPr marL="487672" indent="-487672" algn="l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pt-BR" b="1" dirty="0"/>
              <a:t> revisão da motivação </a:t>
            </a:r>
          </a:p>
          <a:p>
            <a:pPr marL="487672" indent="-487672" algn="l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pt-BR" b="1" dirty="0"/>
              <a:t> identificação das situações de risco</a:t>
            </a:r>
          </a:p>
          <a:p>
            <a:pPr marL="487672" indent="-487672" algn="l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pt-BR" b="1" dirty="0"/>
              <a:t> aprendizado de estratégias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65896" y="0"/>
            <a:ext cx="9733531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chemeClr val="bg1"/>
            </a:outerShdw>
          </a:effectLst>
        </p:spPr>
        <p:txBody>
          <a:bodyPr lIns="130046" tIns="65023" rIns="130046" bIns="65023" anchor="ctr"/>
          <a:lstStyle/>
          <a:p>
            <a:pPr>
              <a:defRPr/>
            </a:pPr>
            <a:r>
              <a:rPr lang="pt-BR" b="1" dirty="0">
                <a:solidFill>
                  <a:srgbClr val="0070C0"/>
                </a:solidFill>
              </a:rPr>
              <a:t>Tratamento não farmacológico</a:t>
            </a:r>
          </a:p>
          <a:p>
            <a:pPr>
              <a:defRPr/>
            </a:pPr>
            <a:r>
              <a:rPr lang="pt-BR" sz="3400" b="1" dirty="0">
                <a:solidFill>
                  <a:srgbClr val="0070C0"/>
                </a:solidFill>
              </a:rPr>
              <a:t>Intervenção comportamental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5785520" y="8461199"/>
            <a:ext cx="6502400" cy="656590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pPr lvl="0" eaLnBrk="0" hangingPunct="0"/>
            <a:r>
              <a:rPr lang="en-US" sz="1700" b="1" dirty="0">
                <a:solidFill>
                  <a:prstClr val="black"/>
                </a:solidFill>
              </a:rPr>
              <a:t>Reichert JA e cols. </a:t>
            </a:r>
            <a:r>
              <a:rPr lang="en-US" sz="1700" b="1" dirty="0" err="1">
                <a:solidFill>
                  <a:prstClr val="black"/>
                </a:solidFill>
              </a:rPr>
              <a:t>Diretrizes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cessação</a:t>
            </a:r>
            <a:r>
              <a:rPr lang="en-US" sz="1700" b="1" dirty="0">
                <a:solidFill>
                  <a:prstClr val="black"/>
                </a:solidFill>
              </a:rPr>
              <a:t> do </a:t>
            </a:r>
            <a:r>
              <a:rPr lang="en-US" sz="1700" b="1" dirty="0" err="1">
                <a:solidFill>
                  <a:prstClr val="black"/>
                </a:solidFill>
              </a:rPr>
              <a:t>tabagismo</a:t>
            </a:r>
            <a:r>
              <a:rPr lang="en-US" sz="1700" b="1" dirty="0">
                <a:solidFill>
                  <a:prstClr val="black"/>
                </a:solidFill>
              </a:rPr>
              <a:t> – 2008. J Bras </a:t>
            </a:r>
            <a:r>
              <a:rPr lang="en-US" sz="1700" b="1" dirty="0" err="1">
                <a:solidFill>
                  <a:prstClr val="black"/>
                </a:solidFill>
              </a:rPr>
              <a:t>Pneumol</a:t>
            </a:r>
            <a:r>
              <a:rPr lang="en-US" sz="1700" b="1" dirty="0">
                <a:solidFill>
                  <a:prstClr val="black"/>
                </a:solidFill>
              </a:rPr>
              <a:t>. 2008;34(10):845-80.</a:t>
            </a:r>
          </a:p>
        </p:txBody>
      </p:sp>
    </p:spTree>
    <p:extLst>
      <p:ext uri="{BB962C8B-B14F-4D97-AF65-F5344CB8AC3E}">
        <p14:creationId xmlns:p14="http://schemas.microsoft.com/office/powerpoint/2010/main" val="285059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66084" y="2743203"/>
            <a:ext cx="6606760" cy="1431431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30046" tIns="65023" rIns="130046" bIns="65023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chemeClr val="tx1"/>
                </a:solidFill>
              </a:rPr>
              <a:t>Todo paciente que desejar parar de fumar e não tiver contra indicações aos medicamentos.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58201" y="9236570"/>
            <a:ext cx="11921067" cy="47864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130046" tIns="65023" rIns="130046" bIns="65023">
            <a:spAutoFit/>
          </a:bodyPr>
          <a:lstStyle/>
          <a:p>
            <a:r>
              <a:rPr lang="en-US" sz="1100" b="1"/>
              <a:t>Fiore M. Treating tobacco use and dependence: 2008 update.</a:t>
            </a:r>
          </a:p>
          <a:p>
            <a:r>
              <a:rPr lang="en-US" sz="1100" b="1"/>
              <a:t>Clinical practice guideline. Rockville Md: U.S. Dept. of Health and Human Services, Public Health Service, 2008.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02757" y="4775202"/>
            <a:ext cx="7869107" cy="228575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30046" tIns="65023" rIns="130046" bIns="65023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C00000"/>
                </a:solidFill>
              </a:rPr>
              <a:t>Exceções</a:t>
            </a:r>
          </a:p>
          <a:p>
            <a:pPr>
              <a:defRPr/>
            </a:pPr>
            <a:r>
              <a:rPr lang="pt-BR" sz="2800" b="1" dirty="0">
                <a:solidFill>
                  <a:schemeClr val="tx1"/>
                </a:solidFill>
              </a:rPr>
              <a:t>Populações específicas em que não há suficiente evidência sobre efetividade (gestantes, adolescentes, usuários de tabaco não-fumado)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2" name="Retângulo de cantos arredondados 9"/>
          <p:cNvGrpSpPr>
            <a:grpSpLocks/>
          </p:cNvGrpSpPr>
          <p:nvPr/>
        </p:nvGrpSpPr>
        <p:grpSpPr bwMode="auto">
          <a:xfrm>
            <a:off x="8547447" y="2133603"/>
            <a:ext cx="2651132" cy="2539999"/>
            <a:chOff x="3706" y="1551"/>
            <a:chExt cx="1240" cy="1245"/>
          </a:xfrm>
        </p:grpSpPr>
        <p:pic>
          <p:nvPicPr>
            <p:cNvPr id="51210" name="Retângulo de cantos arredondados 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6" y="1551"/>
              <a:ext cx="1240" cy="1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1" name="Text Box 8"/>
            <p:cNvSpPr txBox="1">
              <a:spLocks noChangeArrowheads="1"/>
            </p:cNvSpPr>
            <p:nvPr/>
          </p:nvSpPr>
          <p:spPr bwMode="auto">
            <a:xfrm>
              <a:off x="3801" y="1632"/>
              <a:ext cx="1052" cy="1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1206" name="Imagem 12" descr="shutterstock_191467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225" y="4791004"/>
            <a:ext cx="3070578" cy="191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1523248" y="7416801"/>
            <a:ext cx="7869107" cy="144497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30046" tIns="65023" rIns="130046" bIns="65023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chemeClr val="tx1"/>
                </a:solidFill>
              </a:rPr>
              <a:t>É necessário identificar o paciente motivado a parar de fumar para se iniciar o tratamento do tabagismo</a:t>
            </a:r>
          </a:p>
        </p:txBody>
      </p:sp>
      <p:pic>
        <p:nvPicPr>
          <p:cNvPr id="51208" name="Imagem 10" descr="imag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63289" y="7112000"/>
            <a:ext cx="1806222" cy="226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77008" y="473111"/>
            <a:ext cx="10219372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chemeClr val="bg1"/>
            </a:outerShdw>
          </a:effectLst>
        </p:spPr>
        <p:txBody>
          <a:bodyPr lIns="130046" tIns="65023" rIns="130046" bIns="65023" anchor="ctr"/>
          <a:lstStyle/>
          <a:p>
            <a:pPr>
              <a:defRPr/>
            </a:pPr>
            <a:r>
              <a:rPr lang="pt-BR" b="1" dirty="0">
                <a:solidFill>
                  <a:srgbClr val="0070C0"/>
                </a:solidFill>
              </a:rPr>
              <a:t>Tratamento </a:t>
            </a:r>
            <a:r>
              <a:rPr lang="pt-BR" b="1" dirty="0">
                <a:solidFill>
                  <a:srgbClr val="0070C0"/>
                </a:solidFill>
              </a:rPr>
              <a:t>farmacológico - </a:t>
            </a:r>
            <a:r>
              <a:rPr lang="en-US" sz="3400" b="1" dirty="0" err="1">
                <a:solidFill>
                  <a:srgbClr val="0070C0"/>
                </a:solidFill>
              </a:rPr>
              <a:t>Linhas</a:t>
            </a:r>
            <a:r>
              <a:rPr lang="en-US" sz="3400" b="1" dirty="0">
                <a:solidFill>
                  <a:srgbClr val="0070C0"/>
                </a:solidFill>
              </a:rPr>
              <a:t> </a:t>
            </a:r>
            <a:r>
              <a:rPr lang="en-US" sz="3400" b="1" dirty="0" err="1">
                <a:solidFill>
                  <a:srgbClr val="0070C0"/>
                </a:solidFill>
              </a:rPr>
              <a:t>gerais</a:t>
            </a:r>
            <a:endParaRPr lang="pt-BR" sz="3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2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Escolha da Terapia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TRN </a:t>
            </a:r>
            <a:r>
              <a:rPr lang="pt-BR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através de adesivos </a:t>
            </a:r>
            <a:r>
              <a:rPr lang="pt-BR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transdérmicos</a:t>
            </a:r>
            <a:r>
              <a:rPr lang="pt-BR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 não aumenta a incidência de efeitos adversos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Gomas: próteses dentárias podem dificultar comprometendo a aderência à proposta terapêutica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DRC – ajustar a dose da TRN e da </a:t>
            </a:r>
            <a:r>
              <a:rPr lang="pt-BR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bupropiona</a:t>
            </a:r>
            <a:r>
              <a:rPr lang="pt-BR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; </a:t>
            </a:r>
            <a:r>
              <a:rPr lang="pt-BR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vareniclina</a:t>
            </a:r>
            <a:r>
              <a:rPr lang="pt-BR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 ?</a:t>
            </a:r>
            <a:endParaRPr lang="pt-BR" b="1" dirty="0" smtClean="0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870810"/>
            <a:ext cx="13004800" cy="8827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marL="487672" indent="-487672" algn="r">
              <a:defRPr/>
            </a:pPr>
            <a:r>
              <a:rPr lang="en-US" sz="1400" dirty="0">
                <a:solidFill>
                  <a:srgbClr val="FFFF00"/>
                </a:solidFill>
                <a:cs typeface="+mn-cs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West R, McNeill A, Raw M. Smoking cessation guidelines </a:t>
            </a:r>
          </a:p>
          <a:p>
            <a:pPr marL="487672" indent="-487672" algn="r"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for health professionals: an update. Health Education </a:t>
            </a:r>
          </a:p>
          <a:p>
            <a:pPr marL="487672" indent="-487672" algn="r"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Authority. Thorax. 2000;55(12):987-99</a:t>
            </a:r>
            <a:endParaRPr lang="pt-BR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84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38104" y="3148608"/>
            <a:ext cx="5832648" cy="19389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“O </a:t>
            </a:r>
            <a:r>
              <a:rPr lang="en-US" dirty="0" err="1" smtClean="0">
                <a:solidFill>
                  <a:schemeClr val="tx2"/>
                </a:solidFill>
              </a:rPr>
              <a:t>cigarro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era </a:t>
            </a:r>
            <a:r>
              <a:rPr lang="en-US" dirty="0" err="1" smtClean="0">
                <a:solidFill>
                  <a:schemeClr val="tx2"/>
                </a:solidFill>
              </a:rPr>
              <a:t>meu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inimigo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 smtClean="0">
                <a:solidFill>
                  <a:schemeClr val="tx2"/>
                </a:solidFill>
              </a:rPr>
              <a:t>Agora </a:t>
            </a:r>
            <a:r>
              <a:rPr lang="en-US" dirty="0" err="1" smtClean="0">
                <a:solidFill>
                  <a:schemeClr val="tx2"/>
                </a:solidFill>
              </a:rPr>
              <a:t>estou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livre</a:t>
            </a:r>
            <a:r>
              <a:rPr lang="en-US" dirty="0" smtClean="0">
                <a:solidFill>
                  <a:schemeClr val="tx2"/>
                </a:solidFill>
              </a:rPr>
              <a:t> dele !"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02211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85776" y="0"/>
            <a:ext cx="11704320" cy="1625600"/>
          </a:xfrm>
        </p:spPr>
        <p:txBody>
          <a:bodyPr>
            <a:normAutofit/>
          </a:bodyPr>
          <a:lstStyle/>
          <a:p>
            <a:pPr algn="l"/>
            <a:r>
              <a:rPr lang="en-US" sz="4600" b="1" dirty="0" err="1"/>
              <a:t>Envelhecimento</a:t>
            </a:r>
            <a:r>
              <a:rPr lang="en-US" sz="4600" b="1" dirty="0"/>
              <a:t> </a:t>
            </a:r>
            <a:r>
              <a:rPr lang="en-US" sz="4600" b="1" dirty="0" err="1"/>
              <a:t>populacional</a:t>
            </a:r>
            <a:endParaRPr lang="pt-BR" sz="4600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4000" dirty="0"/>
              <a:t>Dados do IBGE </a:t>
            </a:r>
            <a:r>
              <a:rPr lang="en-US" sz="4000" dirty="0" err="1"/>
              <a:t>mostram</a:t>
            </a:r>
            <a:r>
              <a:rPr lang="en-US" sz="4000" dirty="0"/>
              <a:t> </a:t>
            </a:r>
            <a:r>
              <a:rPr lang="en-US" sz="4000" dirty="0" err="1"/>
              <a:t>que</a:t>
            </a:r>
            <a:r>
              <a:rPr lang="en-US" sz="4000" dirty="0"/>
              <a:t> o </a:t>
            </a:r>
            <a:r>
              <a:rPr lang="en-US" sz="4000" dirty="0" err="1"/>
              <a:t>Brasil</a:t>
            </a:r>
            <a:r>
              <a:rPr lang="en-US" sz="4000" dirty="0"/>
              <a:t> </a:t>
            </a:r>
            <a:r>
              <a:rPr lang="en-US" sz="4000" dirty="0" err="1"/>
              <a:t>caminha</a:t>
            </a:r>
            <a:r>
              <a:rPr lang="en-US" sz="4000" dirty="0"/>
              <a:t> </a:t>
            </a:r>
            <a:r>
              <a:rPr lang="en-US" sz="4000" dirty="0" err="1"/>
              <a:t>rapidamente</a:t>
            </a:r>
            <a:r>
              <a:rPr lang="en-US" sz="4000" dirty="0"/>
              <a:t> </a:t>
            </a:r>
            <a:r>
              <a:rPr lang="en-US" sz="4000" dirty="0" err="1"/>
              <a:t>rumo</a:t>
            </a:r>
            <a:r>
              <a:rPr lang="en-US" sz="4000" dirty="0"/>
              <a:t> a um </a:t>
            </a:r>
            <a:r>
              <a:rPr lang="en-US" sz="4000" dirty="0" err="1"/>
              <a:t>perfil</a:t>
            </a:r>
            <a:r>
              <a:rPr lang="en-US" sz="4000" dirty="0"/>
              <a:t> </a:t>
            </a:r>
            <a:r>
              <a:rPr lang="en-US" sz="4000" dirty="0" err="1"/>
              <a:t>demográfico</a:t>
            </a:r>
            <a:r>
              <a:rPr lang="en-US" sz="4000" dirty="0"/>
              <a:t> </a:t>
            </a:r>
            <a:r>
              <a:rPr lang="en-US" sz="4000" dirty="0" err="1"/>
              <a:t>cada</a:t>
            </a:r>
            <a:r>
              <a:rPr lang="en-US" sz="4000" dirty="0"/>
              <a:t> </a:t>
            </a:r>
            <a:r>
              <a:rPr lang="en-US" sz="4000" dirty="0" err="1"/>
              <a:t>vez</a:t>
            </a:r>
            <a:r>
              <a:rPr lang="en-US" sz="4000" dirty="0"/>
              <a:t> </a:t>
            </a:r>
            <a:r>
              <a:rPr lang="en-US" sz="4000" dirty="0" err="1"/>
              <a:t>mais</a:t>
            </a:r>
            <a:r>
              <a:rPr lang="en-US" sz="4000" dirty="0"/>
              <a:t> </a:t>
            </a:r>
            <a:r>
              <a:rPr lang="en-US" sz="4000" dirty="0" err="1"/>
              <a:t>envelhecido</a:t>
            </a:r>
            <a:r>
              <a:rPr lang="en-US" sz="4000" dirty="0"/>
              <a:t>;</a:t>
            </a:r>
          </a:p>
          <a:p>
            <a:r>
              <a:rPr lang="en-US" sz="4000" dirty="0" err="1"/>
              <a:t>Participaçã</a:t>
            </a:r>
            <a:r>
              <a:rPr lang="pt-BR" sz="4000" dirty="0"/>
              <a:t>o relativa da população com 65 anos ou mais: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/>
              <a:t> 4,8% em 1991;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/>
              <a:t> 5,9% em 2000;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/>
              <a:t> 7,6% em 2010. 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41563" y="8973255"/>
            <a:ext cx="3576590" cy="74686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300" dirty="0" err="1"/>
              <a:t>Fonte</a:t>
            </a:r>
            <a:r>
              <a:rPr lang="en-US" sz="2300" dirty="0"/>
              <a:t>: </a:t>
            </a:r>
            <a:r>
              <a:rPr lang="pt-BR" sz="2300" dirty="0"/>
              <a:t>IBGE. </a:t>
            </a:r>
            <a:r>
              <a:rPr lang="pt-BR" sz="2300" dirty="0"/>
              <a:t>Censo 2010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3147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400" dirty="0" err="1" smtClean="0"/>
              <a:t>Percentual</a:t>
            </a:r>
            <a:r>
              <a:rPr lang="en-US" sz="5400" dirty="0" smtClean="0"/>
              <a:t> de </a:t>
            </a:r>
            <a:r>
              <a:rPr lang="en-US" sz="5400" dirty="0" err="1" smtClean="0"/>
              <a:t>fumantes</a:t>
            </a:r>
            <a:r>
              <a:rPr lang="en-US" sz="5400" dirty="0" smtClean="0"/>
              <a:t> </a:t>
            </a:r>
            <a:r>
              <a:rPr lang="en-US" sz="5400" dirty="0" smtClean="0"/>
              <a:t>–</a:t>
            </a:r>
            <a:r>
              <a:rPr lang="en-US" sz="5400" dirty="0" smtClean="0"/>
              <a:t> </a:t>
            </a:r>
            <a:r>
              <a:rPr lang="en-US" sz="5400" dirty="0" err="1" smtClean="0"/>
              <a:t>vigitel</a:t>
            </a:r>
            <a:r>
              <a:rPr lang="en-US" sz="5400" dirty="0" smtClean="0"/>
              <a:t> </a:t>
            </a:r>
            <a:r>
              <a:rPr lang="en-US" sz="5400" dirty="0" err="1" smtClean="0"/>
              <a:t>brasil</a:t>
            </a:r>
            <a:endParaRPr lang="en-US" sz="54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171734"/>
              </p:ext>
            </p:extLst>
          </p:nvPr>
        </p:nvGraphicFramePr>
        <p:xfrm>
          <a:off x="444500" y="2374900"/>
          <a:ext cx="12115800" cy="65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5682807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situação</a:t>
            </a:r>
            <a:r>
              <a:rPr lang="en-US" dirty="0"/>
              <a:t> </a:t>
            </a:r>
            <a:r>
              <a:rPr lang="en-US" dirty="0" err="1" smtClean="0"/>
              <a:t>atual</a:t>
            </a:r>
            <a:r>
              <a:rPr lang="en-US" dirty="0" smtClean="0"/>
              <a:t> - EUA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76300">
              <a:buFontTx/>
              <a:buBlip>
                <a:blip r:embed="rId2"/>
              </a:buBlip>
              <a:tabLst>
                <a:tab pos="1524000" algn="l"/>
                <a:tab pos="1524000" algn="l"/>
                <a:tab pos="1981200" algn="l"/>
                <a:tab pos="1981200" algn="l"/>
              </a:tabLst>
            </a:pPr>
            <a:endParaRPr lang="en-US" dirty="0">
              <a:solidFill>
                <a:srgbClr val="002D99"/>
              </a:solidFill>
            </a:endParaRPr>
          </a:p>
        </p:txBody>
      </p:sp>
      <p:pic>
        <p:nvPicPr>
          <p:cNvPr id="2" name="Picture 1" descr="Captura de tela 2013-06-09 às 17.30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2147"/>
            <a:ext cx="12928600" cy="232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662785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03096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30858"/>
          <a:stretch>
            <a:fillRect/>
          </a:stretch>
        </p:blipFill>
        <p:spPr>
          <a:xfrm>
            <a:off x="6646416" y="5812904"/>
            <a:ext cx="5709832" cy="3064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11749" y="628328"/>
            <a:ext cx="12911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Eu</a:t>
            </a:r>
            <a:r>
              <a:rPr lang="en-US" sz="4400" dirty="0" smtClean="0"/>
              <a:t> </a:t>
            </a:r>
            <a:r>
              <a:rPr lang="en-US" sz="4400" dirty="0" err="1" smtClean="0"/>
              <a:t>trouxe</a:t>
            </a:r>
            <a:r>
              <a:rPr lang="en-US" sz="4400" dirty="0" smtClean="0"/>
              <a:t> </a:t>
            </a:r>
            <a:r>
              <a:rPr lang="en-US" sz="4400" dirty="0" err="1" smtClean="0"/>
              <a:t>meu</a:t>
            </a:r>
            <a:r>
              <a:rPr lang="en-US" sz="4400" dirty="0" smtClean="0"/>
              <a:t> </a:t>
            </a:r>
            <a:r>
              <a:rPr lang="en-US" sz="4400" dirty="0" err="1" smtClean="0"/>
              <a:t>pai</a:t>
            </a:r>
            <a:r>
              <a:rPr lang="en-US" sz="4400" dirty="0" smtClean="0"/>
              <a:t> </a:t>
            </a:r>
            <a:r>
              <a:rPr lang="en-US" sz="4400" dirty="0" err="1" smtClean="0"/>
              <a:t>pois</a:t>
            </a:r>
            <a:r>
              <a:rPr lang="en-US" sz="4400" dirty="0" smtClean="0"/>
              <a:t> </a:t>
            </a:r>
            <a:r>
              <a:rPr lang="en-US" sz="4400" dirty="0" err="1" smtClean="0"/>
              <a:t>ele</a:t>
            </a:r>
            <a:r>
              <a:rPr lang="en-US" sz="4400" dirty="0" smtClean="0"/>
              <a:t> tem </a:t>
            </a:r>
            <a:r>
              <a:rPr lang="en-US" sz="4400" dirty="0" err="1" smtClean="0"/>
              <a:t>que</a:t>
            </a:r>
            <a:r>
              <a:rPr lang="en-US" sz="4400" dirty="0" smtClean="0"/>
              <a:t> </a:t>
            </a:r>
            <a:r>
              <a:rPr lang="en-US" sz="4400" dirty="0" err="1" smtClean="0"/>
              <a:t>parar</a:t>
            </a:r>
            <a:r>
              <a:rPr lang="en-US" sz="4400" dirty="0" smtClean="0"/>
              <a:t> de </a:t>
            </a:r>
            <a:r>
              <a:rPr lang="en-US" sz="4400" dirty="0" err="1" smtClean="0"/>
              <a:t>fumar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25736" y="2644552"/>
            <a:ext cx="5544616" cy="62478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72 </a:t>
            </a:r>
            <a:r>
              <a:rPr lang="en-US" dirty="0" err="1" smtClean="0"/>
              <a:t>anos</a:t>
            </a:r>
            <a:r>
              <a:rPr lang="en-US" dirty="0" smtClean="0"/>
              <a:t>, </a:t>
            </a:r>
            <a:r>
              <a:rPr lang="en-US" dirty="0" err="1" smtClean="0"/>
              <a:t>viúvo</a:t>
            </a:r>
            <a:r>
              <a:rPr lang="en-US" dirty="0" smtClean="0"/>
              <a:t>, </a:t>
            </a:r>
            <a:r>
              <a:rPr lang="en-US" dirty="0" err="1" smtClean="0"/>
              <a:t>aposentado</a:t>
            </a:r>
            <a:r>
              <a:rPr lang="en-US" dirty="0" smtClean="0"/>
              <a:t>.</a:t>
            </a:r>
          </a:p>
          <a:p>
            <a:r>
              <a:rPr lang="en-US" dirty="0" smtClean="0"/>
              <a:t>QP – </a:t>
            </a:r>
            <a:r>
              <a:rPr lang="en-US" dirty="0" err="1" smtClean="0"/>
              <a:t>desanimo</a:t>
            </a:r>
            <a:endParaRPr lang="en-US" dirty="0" smtClean="0"/>
          </a:p>
          <a:p>
            <a:r>
              <a:rPr lang="en-US" dirty="0" err="1" smtClean="0"/>
              <a:t>Refere</a:t>
            </a:r>
            <a:r>
              <a:rPr lang="en-US" dirty="0" smtClean="0"/>
              <a:t> </a:t>
            </a:r>
            <a:r>
              <a:rPr lang="en-US" dirty="0" err="1" smtClean="0"/>
              <a:t>cansaço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esfoços</a:t>
            </a:r>
            <a:r>
              <a:rPr lang="en-US" dirty="0" smtClean="0"/>
              <a:t>, </a:t>
            </a:r>
            <a:r>
              <a:rPr lang="en-US" dirty="0" err="1" smtClean="0"/>
              <a:t>nega</a:t>
            </a:r>
            <a:r>
              <a:rPr lang="en-US" dirty="0" smtClean="0"/>
              <a:t> </a:t>
            </a:r>
            <a:r>
              <a:rPr lang="en-US" dirty="0" err="1" smtClean="0"/>
              <a:t>tosse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Hipertenso</a:t>
            </a:r>
            <a:r>
              <a:rPr lang="en-US" dirty="0" smtClean="0"/>
              <a:t> e </a:t>
            </a:r>
            <a:r>
              <a:rPr lang="en-US" dirty="0" err="1"/>
              <a:t>c</a:t>
            </a:r>
            <a:r>
              <a:rPr lang="en-US" dirty="0" err="1" smtClean="0"/>
              <a:t>oronariopata</a:t>
            </a:r>
            <a:r>
              <a:rPr lang="en-US" dirty="0" smtClean="0"/>
              <a:t>,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colocou</a:t>
            </a:r>
            <a:r>
              <a:rPr lang="en-US" dirty="0" smtClean="0"/>
              <a:t> 2 stents.</a:t>
            </a:r>
          </a:p>
          <a:p>
            <a:r>
              <a:rPr lang="en-US" dirty="0" err="1" smtClean="0"/>
              <a:t>Tabagista</a:t>
            </a:r>
            <a:r>
              <a:rPr lang="en-US" dirty="0" smtClean="0"/>
              <a:t> de 20 </a:t>
            </a:r>
            <a:r>
              <a:rPr lang="en-US" dirty="0" err="1" smtClean="0"/>
              <a:t>cigarros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ha 55 </a:t>
            </a:r>
            <a:r>
              <a:rPr lang="en-US" dirty="0" err="1" smtClean="0"/>
              <a:t>anos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448" y="2860576"/>
            <a:ext cx="4824536" cy="19389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“O </a:t>
            </a:r>
            <a:r>
              <a:rPr lang="en-US" dirty="0" err="1" smtClean="0">
                <a:solidFill>
                  <a:schemeClr val="tx2"/>
                </a:solidFill>
              </a:rPr>
              <a:t>cigarro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é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meu</a:t>
            </a:r>
            <a:r>
              <a:rPr lang="en-US" dirty="0" smtClean="0">
                <a:solidFill>
                  <a:schemeClr val="tx2"/>
                </a:solidFill>
              </a:rPr>
              <a:t> amigo e </a:t>
            </a:r>
            <a:r>
              <a:rPr lang="en-US" dirty="0" err="1" smtClean="0">
                <a:solidFill>
                  <a:schemeClr val="tx2"/>
                </a:solidFill>
              </a:rPr>
              <a:t>inimigo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 err="1" smtClean="0">
                <a:solidFill>
                  <a:schemeClr val="tx2"/>
                </a:solidFill>
              </a:rPr>
              <a:t>Eu</a:t>
            </a:r>
            <a:r>
              <a:rPr lang="en-US" dirty="0" smtClean="0">
                <a:solidFill>
                  <a:schemeClr val="tx2"/>
                </a:solidFill>
              </a:rPr>
              <a:t> me </a:t>
            </a:r>
            <a:r>
              <a:rPr lang="en-US" dirty="0" err="1" smtClean="0">
                <a:solidFill>
                  <a:schemeClr val="tx2"/>
                </a:solidFill>
              </a:rPr>
              <a:t>sinto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preso</a:t>
            </a:r>
            <a:r>
              <a:rPr lang="en-US" dirty="0" smtClean="0">
                <a:solidFill>
                  <a:schemeClr val="tx2"/>
                </a:solidFill>
              </a:rPr>
              <a:t> a </a:t>
            </a:r>
            <a:r>
              <a:rPr lang="en-US" dirty="0" err="1" smtClean="0">
                <a:solidFill>
                  <a:schemeClr val="tx2"/>
                </a:solidFill>
              </a:rPr>
              <a:t>ele</a:t>
            </a:r>
            <a:r>
              <a:rPr lang="en-US" dirty="0" smtClean="0">
                <a:solidFill>
                  <a:schemeClr val="tx2"/>
                </a:solidFill>
              </a:rPr>
              <a:t>"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15051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algum</a:t>
            </a:r>
            <a:r>
              <a:rPr lang="en-US" dirty="0" smtClean="0"/>
              <a:t> </a:t>
            </a:r>
            <a:r>
              <a:rPr lang="en-US" dirty="0" err="1" smtClean="0"/>
              <a:t>segredo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4" name="Content Placeholder 3" descr="j03095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30858"/>
          <a:stretch>
            <a:fillRect/>
          </a:stretch>
        </p:blipFill>
        <p:spPr>
          <a:xfrm>
            <a:off x="1605856" y="2932584"/>
            <a:ext cx="9874324" cy="52994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90777372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Segredo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endParaRPr lang="en-US" dirty="0"/>
          </a:p>
        </p:txBody>
      </p:sp>
      <p:pic>
        <p:nvPicPr>
          <p:cNvPr id="4" name="Content Placeholder 3" descr="AA0096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43" r="-41643"/>
          <a:stretch>
            <a:fillRect/>
          </a:stretch>
        </p:blipFill>
        <p:spPr>
          <a:xfrm>
            <a:off x="444500" y="2374900"/>
            <a:ext cx="6405968" cy="3438004"/>
          </a:xfrm>
        </p:spPr>
      </p:pic>
      <p:pic>
        <p:nvPicPr>
          <p:cNvPr id="5" name="Picture 4" descr="BU0052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12" y="6316960"/>
            <a:ext cx="7439923" cy="20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1592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ESTABELECER UMA RELAÇÃO</a:t>
            </a:r>
            <a:endParaRPr lang="en-US" sz="6000" dirty="0"/>
          </a:p>
        </p:txBody>
      </p:sp>
      <p:pic>
        <p:nvPicPr>
          <p:cNvPr id="4" name="Content Placeholder 3" descr="ls01278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99" r="-17599"/>
          <a:stretch>
            <a:fillRect/>
          </a:stretch>
        </p:blipFill>
        <p:spPr>
          <a:xfrm>
            <a:off x="3838104" y="4012704"/>
            <a:ext cx="5903531" cy="3168352"/>
          </a:xfrm>
        </p:spPr>
      </p:pic>
      <p:sp>
        <p:nvSpPr>
          <p:cNvPr id="6" name="TextBox 5"/>
          <p:cNvSpPr txBox="1"/>
          <p:nvPr/>
        </p:nvSpPr>
        <p:spPr>
          <a:xfrm>
            <a:off x="3766096" y="2716560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CONFIANÇA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9591342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6000" dirty="0" smtClean="0"/>
              <a:t>IDENTIFICAR </a:t>
            </a:r>
            <a:r>
              <a:rPr lang="en-US" sz="6000" dirty="0" err="1" smtClean="0"/>
              <a:t>Fatores</a:t>
            </a:r>
            <a:r>
              <a:rPr lang="en-US" sz="6000" dirty="0" smtClean="0"/>
              <a:t> </a:t>
            </a:r>
            <a:r>
              <a:rPr lang="en-US" sz="6000" dirty="0" err="1"/>
              <a:t>facilitadores</a:t>
            </a:r>
            <a:endParaRPr lang="en-US" sz="60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76300">
              <a:buFontTx/>
              <a:buBlip>
                <a:blip r:embed="rId2"/>
              </a:buBlip>
              <a:tabLst>
                <a:tab pos="1524000" algn="l"/>
                <a:tab pos="1524000" algn="l"/>
                <a:tab pos="1524000" algn="l"/>
                <a:tab pos="1524000" algn="l"/>
                <a:tab pos="1524000" algn="l"/>
                <a:tab pos="1524000" algn="l"/>
              </a:tabLst>
            </a:pP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convivência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com outro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fumante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no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domicílio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,</a:t>
            </a:r>
            <a:endParaRPr lang="en-US" sz="3600" dirty="0">
              <a:solidFill>
                <a:srgbClr val="002D99"/>
              </a:solidFill>
              <a:latin typeface="Times" charset="0"/>
              <a:sym typeface="Times" charset="0"/>
            </a:endParaRPr>
          </a:p>
          <a:p>
            <a:pPr marL="876300">
              <a:buFontTx/>
              <a:buBlip>
                <a:blip r:embed="rId2"/>
              </a:buBlip>
              <a:tabLst>
                <a:tab pos="1524000" algn="l"/>
                <a:tab pos="1524000" algn="l"/>
                <a:tab pos="1524000" algn="l"/>
                <a:tab pos="1524000" algn="l"/>
                <a:tab pos="1524000" algn="l"/>
                <a:tab pos="1524000" algn="l"/>
              </a:tabLst>
            </a:pP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estar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desempregado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ou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procurando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emprego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, </a:t>
            </a:r>
            <a:endParaRPr lang="en-US" sz="3600" dirty="0">
              <a:solidFill>
                <a:srgbClr val="002D99"/>
              </a:solidFill>
              <a:latin typeface="Times" charset="0"/>
              <a:sym typeface="Times" charset="0"/>
            </a:endParaRPr>
          </a:p>
          <a:p>
            <a:pPr marL="876300">
              <a:buFontTx/>
              <a:buBlip>
                <a:blip r:embed="rId2"/>
              </a:buBlip>
              <a:tabLst>
                <a:tab pos="1524000" algn="l"/>
                <a:tab pos="1524000" algn="l"/>
                <a:tab pos="1524000" algn="l"/>
                <a:tab pos="1524000" algn="l"/>
                <a:tab pos="1524000" algn="l"/>
                <a:tab pos="1524000" algn="l"/>
              </a:tabLst>
            </a:pP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alcoolismo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,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depressão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, </a:t>
            </a:r>
            <a:endParaRPr lang="en-US" sz="3600" dirty="0">
              <a:solidFill>
                <a:srgbClr val="002D99"/>
              </a:solidFill>
              <a:latin typeface="Times" charset="0"/>
              <a:sym typeface="Times" charset="0"/>
            </a:endParaRPr>
          </a:p>
          <a:p>
            <a:pPr marL="876300">
              <a:buFontTx/>
              <a:buBlip>
                <a:blip r:embed="rId2"/>
              </a:buBlip>
              <a:tabLst>
                <a:tab pos="1524000" algn="l"/>
                <a:tab pos="1524000" algn="l"/>
                <a:tab pos="1524000" algn="l"/>
                <a:tab pos="1524000" algn="l"/>
                <a:tab pos="1524000" algn="l"/>
                <a:tab pos="1524000" algn="l"/>
              </a:tabLst>
            </a:pP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baixa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participação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em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atividades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religiosas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,</a:t>
            </a:r>
            <a:endParaRPr lang="en-US" sz="3600" dirty="0">
              <a:solidFill>
                <a:srgbClr val="002D99"/>
              </a:solidFill>
              <a:latin typeface="Times" charset="0"/>
              <a:sym typeface="Times" charset="0"/>
            </a:endParaRPr>
          </a:p>
          <a:p>
            <a:pPr marL="876300">
              <a:buFontTx/>
              <a:buBlip>
                <a:blip r:embed="rId2"/>
              </a:buBlip>
              <a:tabLst>
                <a:tab pos="1524000" algn="l"/>
                <a:tab pos="1524000" algn="l"/>
                <a:tab pos="1524000" algn="l"/>
                <a:tab pos="1524000" algn="l"/>
                <a:tab pos="1524000" algn="l"/>
                <a:tab pos="1524000" algn="l"/>
              </a:tabLst>
            </a:pP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maior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risco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de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baixo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grau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de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satisfação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nos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relacionamentos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sociais</a:t>
            </a:r>
            <a:endParaRPr lang="en-US" sz="3600" dirty="0">
              <a:solidFill>
                <a:srgbClr val="002D99"/>
              </a:solidFill>
              <a:latin typeface="Times" charset="0"/>
              <a:sym typeface="Times" charset="0"/>
            </a:endParaRPr>
          </a:p>
          <a:p>
            <a:pPr marL="876300">
              <a:buFontTx/>
              <a:buBlip>
                <a:blip r:embed="rId2"/>
              </a:buBlip>
              <a:tabLst>
                <a:tab pos="1524000" algn="l"/>
                <a:tab pos="1524000" algn="l"/>
                <a:tab pos="1524000" algn="l"/>
                <a:tab pos="1524000" algn="l"/>
                <a:tab pos="1524000" algn="l"/>
                <a:tab pos="1524000" algn="l"/>
              </a:tabLst>
            </a:pP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achados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negativos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relacionados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à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qualidade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 de </a:t>
            </a:r>
            <a:r>
              <a:rPr lang="en-US" sz="3600" dirty="0" err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vida</a:t>
            </a:r>
            <a:r>
              <a:rPr lang="en-US" sz="3600" dirty="0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.</a:t>
            </a:r>
            <a:endParaRPr lang="en-US" sz="3600" dirty="0">
              <a:solidFill>
                <a:srgbClr val="002D99"/>
              </a:solidFill>
              <a:latin typeface="Times" charset="0"/>
              <a:sym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Título e Subtítulo">
  <a:themeElements>
    <a:clrScheme name="">
      <a:dk1>
        <a:srgbClr val="808080"/>
      </a:dk1>
      <a:lt1>
        <a:srgbClr val="5F7BAE"/>
      </a:lt1>
      <a:dk2>
        <a:srgbClr val="A08451"/>
      </a:dk2>
      <a:lt2>
        <a:srgbClr val="00000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Subtítulo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ítulo e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ítulo e Marcadores - 2 Colunas">
  <a:themeElements>
    <a:clrScheme name="">
      <a:dk1>
        <a:srgbClr val="808080"/>
      </a:dk1>
      <a:lt1>
        <a:srgbClr val="5F7BAE"/>
      </a:lt1>
      <a:dk2>
        <a:srgbClr val="A08451"/>
      </a:dk2>
      <a:lt2>
        <a:srgbClr val="00000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2 Colunas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ítulo e Marcadores - 2 Colun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ítulo, Marcadores e Foto">
  <a:themeElements>
    <a:clrScheme name="">
      <a:dk1>
        <a:srgbClr val="808080"/>
      </a:dk1>
      <a:lt1>
        <a:srgbClr val="5F7BAE"/>
      </a:lt1>
      <a:dk2>
        <a:srgbClr val="A08451"/>
      </a:dk2>
      <a:lt2>
        <a:srgbClr val="00000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, Marcadores e Foto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ítulo, Marcadores e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ítulo e Marcadores - Direita">
  <a:themeElements>
    <a:clrScheme name="">
      <a:dk1>
        <a:srgbClr val="808080"/>
      </a:dk1>
      <a:lt1>
        <a:srgbClr val="5F7BAE"/>
      </a:lt1>
      <a:dk2>
        <a:srgbClr val="A08451"/>
      </a:dk2>
      <a:lt2>
        <a:srgbClr val="00000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Direita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ítulo e Marcadores - Dire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ítulo e Marcadores">
  <a:themeElements>
    <a:clrScheme name="">
      <a:dk1>
        <a:srgbClr val="808080"/>
      </a:dk1>
      <a:lt1>
        <a:srgbClr val="5F7BAE"/>
      </a:lt1>
      <a:dk2>
        <a:srgbClr val="A08451"/>
      </a:dk2>
      <a:lt2>
        <a:srgbClr val="00000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ítulo e Marcado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to - Vertical">
  <a:themeElements>
    <a:clrScheme name="">
      <a:dk1>
        <a:srgbClr val="808080"/>
      </a:dk1>
      <a:lt1>
        <a:srgbClr val="5F7BAE"/>
      </a:lt1>
      <a:dk2>
        <a:srgbClr val="A08451"/>
      </a:dk2>
      <a:lt2>
        <a:srgbClr val="00000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cal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F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Horizontal">
  <a:themeElements>
    <a:clrScheme name="">
      <a:dk1>
        <a:srgbClr val="808080"/>
      </a:dk1>
      <a:lt1>
        <a:srgbClr val="5F7BAE"/>
      </a:lt1>
      <a:dk2>
        <a:srgbClr val="A08451"/>
      </a:dk2>
      <a:lt2>
        <a:srgbClr val="00000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F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ítulo - Centro">
  <a:themeElements>
    <a:clrScheme name="">
      <a:dk1>
        <a:srgbClr val="808080"/>
      </a:dk1>
      <a:lt1>
        <a:srgbClr val="5F7BAE"/>
      </a:lt1>
      <a:dk2>
        <a:srgbClr val="A08451"/>
      </a:dk2>
      <a:lt2>
        <a:srgbClr val="00000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- Centro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ítulo - Ce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m branco">
  <a:themeElements>
    <a:clrScheme name="">
      <a:dk1>
        <a:srgbClr val="808080"/>
      </a:dk1>
      <a:lt1>
        <a:srgbClr val="5F7BAE"/>
      </a:lt1>
      <a:dk2>
        <a:srgbClr val="A08451"/>
      </a:dk2>
      <a:lt2>
        <a:srgbClr val="00000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Em branco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arcadores">
  <a:themeElements>
    <a:clrScheme name="">
      <a:dk1>
        <a:srgbClr val="808080"/>
      </a:dk1>
      <a:lt1>
        <a:srgbClr val="5F7BAE"/>
      </a:lt1>
      <a:dk2>
        <a:srgbClr val="A08451"/>
      </a:dk2>
      <a:lt2>
        <a:srgbClr val="00000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Marcadores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Marcado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ítulo - Acima">
  <a:themeElements>
    <a:clrScheme name="">
      <a:dk1>
        <a:srgbClr val="808080"/>
      </a:dk1>
      <a:lt1>
        <a:srgbClr val="5F7BAE"/>
      </a:lt1>
      <a:dk2>
        <a:srgbClr val="A08451"/>
      </a:dk2>
      <a:lt2>
        <a:srgbClr val="00000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- Acima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ítulo - Aci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ítulo e Marcadores - Esquerda">
  <a:themeElements>
    <a:clrScheme name="">
      <a:dk1>
        <a:srgbClr val="808080"/>
      </a:dk1>
      <a:lt1>
        <a:srgbClr val="5F7BAE"/>
      </a:lt1>
      <a:dk2>
        <a:srgbClr val="A08451"/>
      </a:dk2>
      <a:lt2>
        <a:srgbClr val="00000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Esquerda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ítulo e Marcadores - Esquer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</TotalTime>
  <Pages>0</Pages>
  <Words>756</Words>
  <Characters>0</Characters>
  <Application>Microsoft Macintosh PowerPoint</Application>
  <PresentationFormat>Custom</PresentationFormat>
  <Lines>0</Lines>
  <Paragraphs>84</Paragraphs>
  <Slides>16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Título e Subtítulo</vt:lpstr>
      <vt:lpstr>Título e Marcadores</vt:lpstr>
      <vt:lpstr>Foto - Vertical</vt:lpstr>
      <vt:lpstr>Foto - Horizontal</vt:lpstr>
      <vt:lpstr>Título - Centro</vt:lpstr>
      <vt:lpstr>Em branco</vt:lpstr>
      <vt:lpstr>Marcadores</vt:lpstr>
      <vt:lpstr>Título - Acima</vt:lpstr>
      <vt:lpstr>Título e Marcadores - Esquerda</vt:lpstr>
      <vt:lpstr>Título e Marcadores - 2 Colunas</vt:lpstr>
      <vt:lpstr>Título, Marcadores e Foto</vt:lpstr>
      <vt:lpstr>Título e Marcadores - Direita</vt:lpstr>
      <vt:lpstr>Clip</vt:lpstr>
      <vt:lpstr>Tabagismo  na terceira idade</vt:lpstr>
      <vt:lpstr>Envelhecimento populacional</vt:lpstr>
      <vt:lpstr>Percentual de fumantes – vigitel brasil</vt:lpstr>
      <vt:lpstr>situação atual - EUA</vt:lpstr>
      <vt:lpstr>PowerPoint Presentation</vt:lpstr>
      <vt:lpstr>Existe algum segredo ?</vt:lpstr>
      <vt:lpstr>Segredo, não</vt:lpstr>
      <vt:lpstr>ESTABELECER UMA RELAÇÃO</vt:lpstr>
      <vt:lpstr>IDENTIFICAR Fatores facilitadores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Escolha da Terapia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Tabagismo  na terceira idade</dc:title>
  <dc:subject/>
  <dc:creator/>
  <cp:keywords/>
  <dc:description/>
  <cp:lastModifiedBy>Marcelo Rabahi</cp:lastModifiedBy>
  <cp:revision>11</cp:revision>
  <dcterms:modified xsi:type="dcterms:W3CDTF">2013-06-13T13:49:32Z</dcterms:modified>
</cp:coreProperties>
</file>